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464"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31.10.2017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31.10.2017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31.10.2017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31.10.2017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31.10.2017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31.10.2017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31.10.2017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31.10.2017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31.10.2017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31.10.2017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31.10.2017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31.10.2017</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80867" y="242102"/>
            <a:ext cx="8563133" cy="646331"/>
          </a:xfrm>
          <a:prstGeom prst="rect">
            <a:avLst/>
          </a:prstGeom>
          <a:noFill/>
        </p:spPr>
        <p:txBody>
          <a:bodyPr wrap="square" rtlCol="0">
            <a:spAutoFit/>
          </a:bodyPr>
          <a:lstStyle/>
          <a:p>
            <a:pPr algn="ctr"/>
            <a:r>
              <a:rPr lang="ru-RU" b="1" dirty="0" smtClean="0"/>
              <a:t>Муниципальное бюджетное дошкольное образовательное учреждение </a:t>
            </a:r>
          </a:p>
          <a:p>
            <a:pPr algn="ctr"/>
            <a:r>
              <a:rPr lang="ru-RU" b="1" dirty="0" smtClean="0"/>
              <a:t>«Детский сад общеразвивающего вида №5 «Радуга» </a:t>
            </a:r>
            <a:r>
              <a:rPr lang="ru-RU" b="1" dirty="0" err="1" smtClean="0"/>
              <a:t>г.Слюдянки</a:t>
            </a:r>
            <a:r>
              <a:rPr lang="ru-RU" b="1" dirty="0" smtClean="0"/>
              <a:t>»</a:t>
            </a:r>
            <a:endParaRPr lang="ru-RU" b="1" dirty="0"/>
          </a:p>
        </p:txBody>
      </p:sp>
      <p:pic>
        <p:nvPicPr>
          <p:cNvPr id="1026" name="Picture 2" descr="D:\МОИ ДОКУМЕНТЫ\эмблема дсада.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116632"/>
            <a:ext cx="1080120" cy="1533998"/>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580867" y="1988840"/>
            <a:ext cx="8063233" cy="2585323"/>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ru-RU"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Классическая музыка </a:t>
            </a:r>
          </a:p>
          <a:p>
            <a:pPr algn="ctr"/>
            <a:r>
              <a:rPr lang="ru-RU"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в культурном воспитании </a:t>
            </a:r>
          </a:p>
          <a:p>
            <a:pPr algn="ctr"/>
            <a:r>
              <a:rPr lang="ru-RU"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дошкольника</a:t>
            </a:r>
            <a:endParaRPr lang="ru-RU"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4" name="TextBox 3"/>
          <p:cNvSpPr txBox="1"/>
          <p:nvPr/>
        </p:nvSpPr>
        <p:spPr>
          <a:xfrm>
            <a:off x="2267744" y="5157192"/>
            <a:ext cx="6768752" cy="1477328"/>
          </a:xfrm>
          <a:prstGeom prst="rect">
            <a:avLst/>
          </a:prstGeom>
          <a:noFill/>
        </p:spPr>
        <p:txBody>
          <a:bodyPr wrap="square" rtlCol="0">
            <a:spAutoFit/>
          </a:bodyPr>
          <a:lstStyle/>
          <a:p>
            <a:r>
              <a:rPr lang="ru-RU" b="1" u="sng" dirty="0" smtClean="0"/>
              <a:t>Музыкальный </a:t>
            </a:r>
            <a:r>
              <a:rPr lang="ru-RU" b="1" dirty="0" smtClean="0"/>
              <a:t>руководитель:    Мельник Марина Валентиновна</a:t>
            </a:r>
          </a:p>
          <a:p>
            <a:endParaRPr lang="ru-RU" b="1" dirty="0"/>
          </a:p>
          <a:p>
            <a:endParaRPr lang="ru-RU" b="1" dirty="0" smtClean="0"/>
          </a:p>
          <a:p>
            <a:endParaRPr lang="ru-RU" b="1" dirty="0"/>
          </a:p>
          <a:p>
            <a:r>
              <a:rPr lang="ru-RU" b="1" dirty="0" smtClean="0"/>
              <a:t>                   </a:t>
            </a:r>
            <a:r>
              <a:rPr lang="ru-RU" b="1" dirty="0" err="1" smtClean="0"/>
              <a:t>г.Слюдянка</a:t>
            </a:r>
            <a:r>
              <a:rPr lang="ru-RU" b="1" dirty="0" smtClean="0"/>
              <a:t> - 2017</a:t>
            </a:r>
            <a:endParaRPr lang="ru-RU" b="1" dirty="0"/>
          </a:p>
        </p:txBody>
      </p:sp>
    </p:spTree>
    <p:extLst>
      <p:ext uri="{BB962C8B-B14F-4D97-AF65-F5344CB8AC3E}">
        <p14:creationId xmlns:p14="http://schemas.microsoft.com/office/powerpoint/2010/main" val="8450425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12229" y="1340768"/>
            <a:ext cx="7719550" cy="923330"/>
          </a:xfrm>
          <a:prstGeom prst="rect">
            <a:avLst/>
          </a:prstGeom>
          <a:noFill/>
        </p:spPr>
        <p:txBody>
          <a:bodyPr wrap="none" lIns="91440" tIns="45720" rIns="91440" bIns="45720">
            <a:spAutoFit/>
          </a:bodyPr>
          <a:lstStyle/>
          <a:p>
            <a:pPr algn="ctr"/>
            <a:r>
              <a:rPr lang="ru-RU" sz="5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Классическая музыка</a:t>
            </a:r>
            <a:endParaRPr lang="ru-RU"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3" name="Прямоугольник 2"/>
          <p:cNvSpPr/>
          <p:nvPr/>
        </p:nvSpPr>
        <p:spPr>
          <a:xfrm>
            <a:off x="107504" y="3144617"/>
            <a:ext cx="4932312" cy="830997"/>
          </a:xfrm>
          <a:prstGeom prst="rect">
            <a:avLst/>
          </a:prstGeom>
          <a:noFill/>
        </p:spPr>
        <p:txBody>
          <a:bodyPr wrap="none" lIns="91440" tIns="45720" rIns="91440" bIns="45720">
            <a:spAutoFit/>
          </a:bodyPr>
          <a:lstStyle/>
          <a:p>
            <a:pPr algn="ctr"/>
            <a:r>
              <a:rPr lang="ru-RU" sz="2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Профессиональное творчество</a:t>
            </a:r>
          </a:p>
          <a:p>
            <a:pPr algn="ctr"/>
            <a:r>
              <a:rPr lang="ru-RU" sz="2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композиторов-классиков</a:t>
            </a:r>
            <a:endParaRPr lang="ru-RU" sz="2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4" name="Прямоугольник 3"/>
          <p:cNvSpPr/>
          <p:nvPr/>
        </p:nvSpPr>
        <p:spPr>
          <a:xfrm>
            <a:off x="5364088" y="3144617"/>
            <a:ext cx="3655231" cy="830997"/>
          </a:xfrm>
          <a:prstGeom prst="rect">
            <a:avLst/>
          </a:prstGeom>
          <a:noFill/>
        </p:spPr>
        <p:txBody>
          <a:bodyPr wrap="none" lIns="91440" tIns="45720" rIns="91440" bIns="45720">
            <a:spAutoFit/>
          </a:bodyPr>
          <a:lstStyle/>
          <a:p>
            <a:pPr algn="ctr"/>
            <a:r>
              <a:rPr lang="ru-RU" sz="2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Произведения </a:t>
            </a:r>
          </a:p>
          <a:p>
            <a:pPr algn="ctr"/>
            <a:r>
              <a:rPr lang="ru-RU" sz="2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народного творчество</a:t>
            </a:r>
            <a:endParaRPr lang="ru-RU" sz="2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cxnSp>
        <p:nvCxnSpPr>
          <p:cNvPr id="6" name="Прямая со стрелкой 5"/>
          <p:cNvCxnSpPr/>
          <p:nvPr/>
        </p:nvCxnSpPr>
        <p:spPr>
          <a:xfrm flipH="1">
            <a:off x="2573660" y="2264098"/>
            <a:ext cx="846212" cy="880519"/>
          </a:xfrm>
          <a:prstGeom prst="straightConnector1">
            <a:avLst/>
          </a:prstGeom>
          <a:ln w="4445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8" name="Прямая со стрелкой 7"/>
          <p:cNvCxnSpPr>
            <a:endCxn id="4" idx="0"/>
          </p:cNvCxnSpPr>
          <p:nvPr/>
        </p:nvCxnSpPr>
        <p:spPr>
          <a:xfrm>
            <a:off x="6516216" y="2264098"/>
            <a:ext cx="675488" cy="880519"/>
          </a:xfrm>
          <a:prstGeom prst="straightConnector1">
            <a:avLst/>
          </a:prstGeom>
          <a:ln w="44450">
            <a:solidFill>
              <a:srgbClr val="C00000"/>
            </a:solidFill>
            <a:tailEnd type="arrow"/>
          </a:ln>
        </p:spPr>
        <p:style>
          <a:lnRef idx="1">
            <a:schemeClr val="accent1"/>
          </a:lnRef>
          <a:fillRef idx="0">
            <a:schemeClr val="accent1"/>
          </a:fillRef>
          <a:effectRef idx="0">
            <a:schemeClr val="accent1"/>
          </a:effectRef>
          <a:fontRef idx="minor">
            <a:schemeClr val="tx1"/>
          </a:fontRef>
        </p:style>
      </p:cxnSp>
      <p:pic>
        <p:nvPicPr>
          <p:cNvPr id="2051" name="Picture 3" descr="C:\Users\РАДУГА\Desktop\SDC18080.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1071" t="15396" r="15119"/>
          <a:stretch/>
        </p:blipFill>
        <p:spPr bwMode="auto">
          <a:xfrm>
            <a:off x="2994978" y="3975614"/>
            <a:ext cx="2894325" cy="287812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54791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9340" y="188640"/>
            <a:ext cx="8945334" cy="1323439"/>
          </a:xfrm>
          <a:prstGeom prst="rect">
            <a:avLst/>
          </a:prstGeom>
          <a:noFill/>
        </p:spPr>
        <p:txBody>
          <a:bodyPr wrap="none" lIns="91440" tIns="45720" rIns="91440" bIns="45720">
            <a:spAutoFit/>
          </a:bodyPr>
          <a:lstStyle/>
          <a:p>
            <a:pPr algn="ctr"/>
            <a:r>
              <a:rPr lang="ru-RU" sz="40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Приобщение детей</a:t>
            </a:r>
          </a:p>
          <a:p>
            <a:pPr algn="ctr"/>
            <a:r>
              <a:rPr lang="ru-RU" sz="4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К мировой музыкальной культуре</a:t>
            </a:r>
            <a:endParaRPr lang="ru-RU" sz="40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3" name="TextBox 2"/>
          <p:cNvSpPr txBox="1"/>
          <p:nvPr/>
        </p:nvSpPr>
        <p:spPr>
          <a:xfrm>
            <a:off x="464975" y="1478678"/>
            <a:ext cx="8177242" cy="2677656"/>
          </a:xfrm>
          <a:prstGeom prst="rect">
            <a:avLst/>
          </a:prstGeom>
          <a:noFill/>
        </p:spPr>
        <p:txBody>
          <a:bodyPr wrap="square" rtlCol="0">
            <a:spAutoFit/>
          </a:bodyPr>
          <a:lstStyle/>
          <a:p>
            <a:pPr algn="ctr"/>
            <a:r>
              <a:rPr lang="ru-RU" sz="2400" b="1" dirty="0" smtClean="0">
                <a:solidFill>
                  <a:schemeClr val="accent5">
                    <a:lumMod val="50000"/>
                  </a:schemeClr>
                </a:solidFill>
              </a:rPr>
              <a:t>Активное и пассивное слушание</a:t>
            </a:r>
          </a:p>
          <a:p>
            <a:pPr algn="ctr"/>
            <a:endParaRPr lang="ru-RU" sz="2400" b="1" dirty="0" smtClean="0">
              <a:solidFill>
                <a:schemeClr val="accent5">
                  <a:lumMod val="50000"/>
                </a:schemeClr>
              </a:solidFill>
            </a:endParaRPr>
          </a:p>
          <a:p>
            <a:pPr algn="ctr"/>
            <a:endParaRPr lang="ru-RU" sz="2400" b="1" dirty="0">
              <a:solidFill>
                <a:schemeClr val="accent5">
                  <a:lumMod val="50000"/>
                </a:schemeClr>
              </a:solidFill>
            </a:endParaRPr>
          </a:p>
          <a:p>
            <a:pPr algn="ctr"/>
            <a:r>
              <a:rPr lang="ru-RU" sz="2400" b="1" dirty="0" smtClean="0">
                <a:solidFill>
                  <a:schemeClr val="accent5">
                    <a:lumMod val="50000"/>
                  </a:schemeClr>
                </a:solidFill>
              </a:rPr>
              <a:t>Эмоциональная и словесная оценка</a:t>
            </a:r>
          </a:p>
          <a:p>
            <a:pPr algn="ctr"/>
            <a:endParaRPr lang="ru-RU" sz="2400" b="1" dirty="0" smtClean="0">
              <a:solidFill>
                <a:schemeClr val="accent5">
                  <a:lumMod val="50000"/>
                </a:schemeClr>
              </a:solidFill>
            </a:endParaRPr>
          </a:p>
          <a:p>
            <a:pPr algn="ctr"/>
            <a:endParaRPr lang="ru-RU" sz="2400" b="1" dirty="0">
              <a:solidFill>
                <a:schemeClr val="accent5">
                  <a:lumMod val="50000"/>
                </a:schemeClr>
              </a:solidFill>
            </a:endParaRPr>
          </a:p>
          <a:p>
            <a:pPr algn="ctr"/>
            <a:r>
              <a:rPr lang="ru-RU" sz="2400" b="1" dirty="0" smtClean="0">
                <a:solidFill>
                  <a:schemeClr val="accent5">
                    <a:lumMod val="50000"/>
                  </a:schemeClr>
                </a:solidFill>
              </a:rPr>
              <a:t>Формирование собственных музыкальных предпочтений</a:t>
            </a:r>
            <a:endParaRPr lang="ru-RU" sz="2400" b="1" dirty="0">
              <a:solidFill>
                <a:schemeClr val="accent5">
                  <a:lumMod val="50000"/>
                </a:schemeClr>
              </a:solidFill>
            </a:endParaRPr>
          </a:p>
        </p:txBody>
      </p:sp>
      <p:cxnSp>
        <p:nvCxnSpPr>
          <p:cNvPr id="5" name="Прямая со стрелкой 4"/>
          <p:cNvCxnSpPr/>
          <p:nvPr/>
        </p:nvCxnSpPr>
        <p:spPr>
          <a:xfrm>
            <a:off x="4436368" y="1772816"/>
            <a:ext cx="0" cy="792088"/>
          </a:xfrm>
          <a:prstGeom prst="straightConnector1">
            <a:avLst/>
          </a:prstGeom>
          <a:ln w="3492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7" name="Прямая со стрелкой 6"/>
          <p:cNvCxnSpPr/>
          <p:nvPr/>
        </p:nvCxnSpPr>
        <p:spPr>
          <a:xfrm>
            <a:off x="4436368" y="3042185"/>
            <a:ext cx="0" cy="720080"/>
          </a:xfrm>
          <a:prstGeom prst="straightConnector1">
            <a:avLst/>
          </a:prstGeom>
          <a:ln w="34925">
            <a:solidFill>
              <a:srgbClr val="C00000"/>
            </a:solidFill>
            <a:tailEnd type="arrow"/>
          </a:ln>
        </p:spPr>
        <p:style>
          <a:lnRef idx="1">
            <a:schemeClr val="accent1"/>
          </a:lnRef>
          <a:fillRef idx="0">
            <a:schemeClr val="accent1"/>
          </a:fillRef>
          <a:effectRef idx="0">
            <a:schemeClr val="accent1"/>
          </a:effectRef>
          <a:fontRef idx="minor">
            <a:schemeClr val="tx1"/>
          </a:fontRef>
        </p:style>
      </p:cxnSp>
      <p:pic>
        <p:nvPicPr>
          <p:cNvPr id="8" name="Picture 2" descr="C:\Users\РАДУГА\Desktop\SDC18085.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34046" y="3990835"/>
            <a:ext cx="3875921" cy="290694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89832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9249" y="332656"/>
            <a:ext cx="8820684" cy="923330"/>
          </a:xfrm>
          <a:prstGeom prst="rect">
            <a:avLst/>
          </a:prstGeom>
          <a:noFill/>
        </p:spPr>
        <p:txBody>
          <a:bodyPr wrap="none" lIns="91440" tIns="45720" rIns="91440" bIns="45720">
            <a:spAutoFit/>
          </a:bodyPr>
          <a:lstStyle/>
          <a:p>
            <a:pPr algn="ctr"/>
            <a:r>
              <a:rPr lang="ru-RU" sz="5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Классика в детском саду</a:t>
            </a:r>
            <a:endParaRPr lang="ru-RU"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3" name="TextBox 2"/>
          <p:cNvSpPr txBox="1"/>
          <p:nvPr/>
        </p:nvSpPr>
        <p:spPr>
          <a:xfrm>
            <a:off x="539552" y="1700808"/>
            <a:ext cx="8436092" cy="3108543"/>
          </a:xfrm>
          <a:prstGeom prst="rect">
            <a:avLst/>
          </a:prstGeom>
          <a:noFill/>
        </p:spPr>
        <p:txBody>
          <a:bodyPr wrap="none" rtlCol="0">
            <a:spAutoFit/>
          </a:bodyPr>
          <a:lstStyle/>
          <a:p>
            <a:r>
              <a:rPr lang="ru-RU" sz="2800" b="1" dirty="0" err="1" smtClean="0">
                <a:solidFill>
                  <a:schemeClr val="accent5">
                    <a:lumMod val="50000"/>
                  </a:schemeClr>
                </a:solidFill>
              </a:rPr>
              <a:t>Э.Григ</a:t>
            </a:r>
            <a:r>
              <a:rPr lang="ru-RU" sz="2800" b="1" dirty="0" smtClean="0">
                <a:solidFill>
                  <a:schemeClr val="accent5">
                    <a:lumMod val="50000"/>
                  </a:schemeClr>
                </a:solidFill>
              </a:rPr>
              <a:t>  «Пер </a:t>
            </a:r>
            <a:r>
              <a:rPr lang="ru-RU" sz="2800" b="1" dirty="0" err="1" smtClean="0">
                <a:solidFill>
                  <a:schemeClr val="accent5">
                    <a:lumMod val="50000"/>
                  </a:schemeClr>
                </a:solidFill>
              </a:rPr>
              <a:t>Гюнт</a:t>
            </a:r>
            <a:r>
              <a:rPr lang="ru-RU" sz="2800" b="1" dirty="0" smtClean="0">
                <a:solidFill>
                  <a:schemeClr val="accent5">
                    <a:lumMod val="50000"/>
                  </a:schemeClr>
                </a:solidFill>
              </a:rPr>
              <a:t>»</a:t>
            </a:r>
          </a:p>
          <a:p>
            <a:r>
              <a:rPr lang="ru-RU" sz="2800" b="1" dirty="0" err="1" smtClean="0">
                <a:solidFill>
                  <a:schemeClr val="accent5">
                    <a:lumMod val="50000"/>
                  </a:schemeClr>
                </a:solidFill>
              </a:rPr>
              <a:t>М.И.Глинка</a:t>
            </a:r>
            <a:r>
              <a:rPr lang="ru-RU" sz="2800" b="1" dirty="0" smtClean="0">
                <a:solidFill>
                  <a:schemeClr val="accent5">
                    <a:lumMod val="50000"/>
                  </a:schemeClr>
                </a:solidFill>
              </a:rPr>
              <a:t> опера «Руслан и Людмила»</a:t>
            </a:r>
          </a:p>
          <a:p>
            <a:r>
              <a:rPr lang="ru-RU" sz="2800" b="1" dirty="0" smtClean="0">
                <a:solidFill>
                  <a:schemeClr val="accent5">
                    <a:lumMod val="50000"/>
                  </a:schemeClr>
                </a:solidFill>
              </a:rPr>
              <a:t>М.П. Мусоргский «Картинки с выставки»</a:t>
            </a:r>
          </a:p>
          <a:p>
            <a:r>
              <a:rPr lang="ru-RU" sz="2800" b="1" dirty="0" err="1" smtClean="0">
                <a:solidFill>
                  <a:schemeClr val="accent5">
                    <a:lumMod val="50000"/>
                  </a:schemeClr>
                </a:solidFill>
              </a:rPr>
              <a:t>П.И.Чайковский</a:t>
            </a:r>
            <a:r>
              <a:rPr lang="ru-RU" sz="2800" b="1" dirty="0" smtClean="0">
                <a:solidFill>
                  <a:schemeClr val="accent5">
                    <a:lumMod val="50000"/>
                  </a:schemeClr>
                </a:solidFill>
              </a:rPr>
              <a:t> «Времена года», «Детский альбом»</a:t>
            </a:r>
          </a:p>
          <a:p>
            <a:r>
              <a:rPr lang="ru-RU" sz="2800" b="1" dirty="0" err="1" smtClean="0">
                <a:solidFill>
                  <a:schemeClr val="accent5">
                    <a:lumMod val="50000"/>
                  </a:schemeClr>
                </a:solidFill>
              </a:rPr>
              <a:t>В.А.Моцарт</a:t>
            </a:r>
            <a:r>
              <a:rPr lang="ru-RU" sz="2800" b="1" dirty="0" smtClean="0">
                <a:solidFill>
                  <a:schemeClr val="accent5">
                    <a:lumMod val="50000"/>
                  </a:schemeClr>
                </a:solidFill>
              </a:rPr>
              <a:t> Избранные произведения</a:t>
            </a:r>
          </a:p>
          <a:p>
            <a:r>
              <a:rPr lang="ru-RU" sz="2800" b="1" dirty="0" err="1" smtClean="0">
                <a:solidFill>
                  <a:schemeClr val="accent5">
                    <a:lumMod val="50000"/>
                  </a:schemeClr>
                </a:solidFill>
              </a:rPr>
              <a:t>Д.Б.Кабалевский</a:t>
            </a:r>
            <a:r>
              <a:rPr lang="ru-RU" sz="2800" b="1" dirty="0" smtClean="0">
                <a:solidFill>
                  <a:schemeClr val="accent5">
                    <a:lumMod val="50000"/>
                  </a:schemeClr>
                </a:solidFill>
              </a:rPr>
              <a:t> «Ёжик»</a:t>
            </a:r>
          </a:p>
          <a:p>
            <a:r>
              <a:rPr lang="ru-RU" sz="2800" b="1" dirty="0" err="1" smtClean="0">
                <a:solidFill>
                  <a:schemeClr val="accent5">
                    <a:lumMod val="50000"/>
                  </a:schemeClr>
                </a:solidFill>
              </a:rPr>
              <a:t>Д.И.Шостакович</a:t>
            </a:r>
            <a:r>
              <a:rPr lang="ru-RU" sz="2800" b="1" dirty="0" smtClean="0">
                <a:solidFill>
                  <a:schemeClr val="accent5">
                    <a:lumMod val="50000"/>
                  </a:schemeClr>
                </a:solidFill>
              </a:rPr>
              <a:t> «Вальс-шутка»</a:t>
            </a:r>
            <a:endParaRPr lang="ru-RU" sz="2800" b="1" dirty="0">
              <a:solidFill>
                <a:schemeClr val="accent5">
                  <a:lumMod val="50000"/>
                </a:schemeClr>
              </a:solidFill>
            </a:endParaRPr>
          </a:p>
        </p:txBody>
      </p:sp>
      <p:pic>
        <p:nvPicPr>
          <p:cNvPr id="3074" name="Picture 2" descr="http://900igr.net/up/datas/142563/012.jpg"/>
          <p:cNvPicPr>
            <a:picLocks noChangeAspect="1" noChangeArrowheads="1"/>
          </p:cNvPicPr>
          <p:nvPr/>
        </p:nvPicPr>
        <p:blipFill rotWithShape="1">
          <a:blip r:embed="rId2">
            <a:extLst>
              <a:ext uri="{28A0092B-C50C-407E-A947-70E740481C1C}">
                <a14:useLocalDpi xmlns:a14="http://schemas.microsoft.com/office/drawing/2010/main" val="0"/>
              </a:ext>
            </a:extLst>
          </a:blip>
          <a:srcRect l="12346" t="26558" r="14082" b="8046"/>
          <a:stretch/>
        </p:blipFill>
        <p:spPr bwMode="auto">
          <a:xfrm>
            <a:off x="5611958" y="4437112"/>
            <a:ext cx="3363686" cy="22424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50409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45852" y="116632"/>
            <a:ext cx="8452314" cy="1446550"/>
          </a:xfrm>
          <a:prstGeom prst="rect">
            <a:avLst/>
          </a:prstGeom>
          <a:noFill/>
        </p:spPr>
        <p:txBody>
          <a:bodyPr wrap="none" lIns="91440" tIns="45720" rIns="91440" bIns="45720">
            <a:spAutoFit/>
          </a:bodyPr>
          <a:lstStyle/>
          <a:p>
            <a:pPr algn="ctr"/>
            <a:r>
              <a:rPr lang="ru-RU" sz="4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Особенности работы с </a:t>
            </a:r>
          </a:p>
          <a:p>
            <a:pPr algn="ctr"/>
            <a:r>
              <a:rPr lang="ru-RU" sz="4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младшими дошкольниками</a:t>
            </a:r>
            <a:endParaRPr lang="ru-RU" sz="4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3" name="TextBox 2"/>
          <p:cNvSpPr txBox="1"/>
          <p:nvPr/>
        </p:nvSpPr>
        <p:spPr>
          <a:xfrm>
            <a:off x="188437" y="2183635"/>
            <a:ext cx="8938537" cy="2031325"/>
          </a:xfrm>
          <a:prstGeom prst="rect">
            <a:avLst/>
          </a:prstGeom>
          <a:noFill/>
        </p:spPr>
        <p:txBody>
          <a:bodyPr wrap="none" rtlCol="0">
            <a:spAutoFit/>
          </a:bodyPr>
          <a:lstStyle/>
          <a:p>
            <a:r>
              <a:rPr lang="ru-RU" b="1" u="sng" dirty="0" smtClean="0">
                <a:solidFill>
                  <a:schemeClr val="accent5">
                    <a:lumMod val="50000"/>
                  </a:schemeClr>
                </a:solidFill>
              </a:rPr>
              <a:t>Форма организации </a:t>
            </a:r>
            <a:r>
              <a:rPr lang="ru-RU" b="1" dirty="0" smtClean="0">
                <a:solidFill>
                  <a:schemeClr val="accent5">
                    <a:lumMod val="50000"/>
                  </a:schemeClr>
                </a:solidFill>
              </a:rPr>
              <a:t>– игровая</a:t>
            </a:r>
            <a:endParaRPr lang="ru-RU" b="1" dirty="0">
              <a:solidFill>
                <a:schemeClr val="accent5">
                  <a:lumMod val="50000"/>
                </a:schemeClr>
              </a:solidFill>
            </a:endParaRPr>
          </a:p>
          <a:p>
            <a:r>
              <a:rPr lang="ru-RU" b="1" u="sng" dirty="0" smtClean="0">
                <a:solidFill>
                  <a:schemeClr val="accent5">
                    <a:lumMod val="50000"/>
                  </a:schemeClr>
                </a:solidFill>
              </a:rPr>
              <a:t>Основной метод </a:t>
            </a:r>
            <a:r>
              <a:rPr lang="ru-RU" b="1" dirty="0" smtClean="0">
                <a:solidFill>
                  <a:schemeClr val="accent5">
                    <a:lumMod val="50000"/>
                  </a:schemeClr>
                </a:solidFill>
              </a:rPr>
              <a:t>– активное слушание с использованием музыкальных инструментов, </a:t>
            </a:r>
          </a:p>
          <a:p>
            <a:r>
              <a:rPr lang="ru-RU" b="1" dirty="0">
                <a:solidFill>
                  <a:schemeClr val="accent5">
                    <a:lumMod val="50000"/>
                  </a:schemeClr>
                </a:solidFill>
              </a:rPr>
              <a:t> </a:t>
            </a:r>
            <a:r>
              <a:rPr lang="ru-RU" b="1" dirty="0" smtClean="0">
                <a:solidFill>
                  <a:schemeClr val="accent5">
                    <a:lumMod val="50000"/>
                  </a:schemeClr>
                </a:solidFill>
              </a:rPr>
              <a:t>                                  инструментов природного происхождения, звучащих жестов</a:t>
            </a:r>
            <a:endParaRPr lang="ru-RU" b="1" dirty="0">
              <a:solidFill>
                <a:schemeClr val="accent5">
                  <a:lumMod val="50000"/>
                </a:schemeClr>
              </a:solidFill>
            </a:endParaRPr>
          </a:p>
          <a:p>
            <a:r>
              <a:rPr lang="ru-RU" b="1" u="sng" dirty="0" smtClean="0">
                <a:solidFill>
                  <a:schemeClr val="accent5">
                    <a:lumMod val="50000"/>
                  </a:schemeClr>
                </a:solidFill>
              </a:rPr>
              <a:t>Интегрированные занятия </a:t>
            </a:r>
            <a:r>
              <a:rPr lang="ru-RU" b="1" dirty="0" smtClean="0">
                <a:solidFill>
                  <a:schemeClr val="accent5">
                    <a:lumMod val="50000"/>
                  </a:schemeClr>
                </a:solidFill>
              </a:rPr>
              <a:t>– слушание сопровождается </a:t>
            </a:r>
          </a:p>
          <a:p>
            <a:r>
              <a:rPr lang="ru-RU" b="1" dirty="0">
                <a:solidFill>
                  <a:schemeClr val="accent5">
                    <a:lumMod val="50000"/>
                  </a:schemeClr>
                </a:solidFill>
              </a:rPr>
              <a:t> </a:t>
            </a:r>
            <a:r>
              <a:rPr lang="ru-RU" b="1" dirty="0" smtClean="0">
                <a:solidFill>
                  <a:schemeClr val="accent5">
                    <a:lumMod val="50000"/>
                  </a:schemeClr>
                </a:solidFill>
              </a:rPr>
              <a:t>                                                     ритмико-танцевальными движениями</a:t>
            </a:r>
          </a:p>
          <a:p>
            <a:r>
              <a:rPr lang="ru-RU" b="1" u="sng" dirty="0" smtClean="0">
                <a:solidFill>
                  <a:schemeClr val="accent5">
                    <a:lumMod val="50000"/>
                  </a:schemeClr>
                </a:solidFill>
              </a:rPr>
              <a:t>Пассивное слушание только в театральных постановках</a:t>
            </a:r>
          </a:p>
          <a:p>
            <a:r>
              <a:rPr lang="ru-RU" b="1" u="sng" dirty="0" smtClean="0">
                <a:solidFill>
                  <a:schemeClr val="accent5">
                    <a:lumMod val="50000"/>
                  </a:schemeClr>
                </a:solidFill>
              </a:rPr>
              <a:t>«Вовлекающий рассказ»</a:t>
            </a:r>
            <a:endParaRPr lang="ru-RU" b="1" u="sng" dirty="0">
              <a:solidFill>
                <a:schemeClr val="accent5">
                  <a:lumMod val="50000"/>
                </a:schemeClr>
              </a:solidFill>
            </a:endParaRPr>
          </a:p>
        </p:txBody>
      </p:sp>
      <p:pic>
        <p:nvPicPr>
          <p:cNvPr id="5122" name="Picture 2" descr="C:\Users\РАДУГА\Desktop\SDC1803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48064" y="4201690"/>
            <a:ext cx="3486125" cy="2614593"/>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descr="C:\Users\РАДУГА\Desktop\SDC18036.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22793" r="32500"/>
          <a:stretch/>
        </p:blipFill>
        <p:spPr bwMode="auto">
          <a:xfrm>
            <a:off x="899592" y="4168874"/>
            <a:ext cx="3086100" cy="26474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49868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РАДУГА\Desktop\SDC18079.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0731" r="17683"/>
          <a:stretch/>
        </p:blipFill>
        <p:spPr bwMode="auto">
          <a:xfrm>
            <a:off x="6372200" y="2870259"/>
            <a:ext cx="2627784" cy="3820537"/>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395536" y="260648"/>
            <a:ext cx="8496944" cy="1323439"/>
          </a:xfrm>
          <a:prstGeom prst="rect">
            <a:avLst/>
          </a:prstGeom>
        </p:spPr>
        <p:txBody>
          <a:bodyPr wrap="square">
            <a:spAutoFit/>
          </a:bodyPr>
          <a:lstStyle/>
          <a:p>
            <a:pPr algn="ctr"/>
            <a:r>
              <a:rPr lang="ru-RU" sz="4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Особенности работы </a:t>
            </a:r>
            <a:r>
              <a:rPr lang="ru-RU" sz="4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со </a:t>
            </a:r>
            <a:endParaRPr lang="ru-RU" sz="4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algn="ctr"/>
            <a:r>
              <a:rPr lang="ru-RU" sz="4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старшими </a:t>
            </a:r>
            <a:r>
              <a:rPr lang="ru-RU" sz="4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дошкольниками</a:t>
            </a:r>
            <a:endParaRPr lang="ru-RU" sz="4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3" name="TextBox 2"/>
          <p:cNvSpPr txBox="1"/>
          <p:nvPr/>
        </p:nvSpPr>
        <p:spPr>
          <a:xfrm>
            <a:off x="179512" y="1603312"/>
            <a:ext cx="8712968" cy="2585323"/>
          </a:xfrm>
          <a:prstGeom prst="rect">
            <a:avLst/>
          </a:prstGeom>
          <a:noFill/>
        </p:spPr>
        <p:txBody>
          <a:bodyPr wrap="square" rtlCol="0">
            <a:spAutoFit/>
          </a:bodyPr>
          <a:lstStyle/>
          <a:p>
            <a:r>
              <a:rPr lang="ru-RU" b="1" u="sng" dirty="0" smtClean="0">
                <a:solidFill>
                  <a:schemeClr val="accent5">
                    <a:lumMod val="50000"/>
                  </a:schemeClr>
                </a:solidFill>
              </a:rPr>
              <a:t>В основе </a:t>
            </a:r>
            <a:r>
              <a:rPr lang="ru-RU" b="1" dirty="0" smtClean="0">
                <a:solidFill>
                  <a:schemeClr val="accent5">
                    <a:lumMod val="50000"/>
                  </a:schemeClr>
                </a:solidFill>
              </a:rPr>
              <a:t>– пассивное слушание</a:t>
            </a:r>
          </a:p>
          <a:p>
            <a:r>
              <a:rPr lang="ru-RU" b="1" dirty="0" smtClean="0">
                <a:solidFill>
                  <a:schemeClr val="accent5">
                    <a:lumMod val="50000"/>
                  </a:schemeClr>
                </a:solidFill>
              </a:rPr>
              <a:t>Тематические беседы с детьми (о композиторах, их творчестве; о музыкальных произведениях и их выразительных свойствах;  о музыкальных жанрах; о музыкальных инструментах)</a:t>
            </a:r>
          </a:p>
          <a:p>
            <a:r>
              <a:rPr lang="ru-RU" b="1" dirty="0" smtClean="0">
                <a:solidFill>
                  <a:schemeClr val="accent5">
                    <a:lumMod val="50000"/>
                  </a:schemeClr>
                </a:solidFill>
              </a:rPr>
              <a:t>Использование наглядности (портреты, картины, иллюстрации)</a:t>
            </a:r>
          </a:p>
          <a:p>
            <a:r>
              <a:rPr lang="ru-RU" b="1" dirty="0" smtClean="0">
                <a:solidFill>
                  <a:schemeClr val="accent5">
                    <a:lumMod val="50000"/>
                  </a:schemeClr>
                </a:solidFill>
              </a:rPr>
              <a:t>Рисование впечатлений</a:t>
            </a:r>
          </a:p>
          <a:p>
            <a:r>
              <a:rPr lang="ru-RU" b="1" dirty="0" smtClean="0">
                <a:solidFill>
                  <a:schemeClr val="accent5">
                    <a:lumMod val="50000"/>
                  </a:schemeClr>
                </a:solidFill>
              </a:rPr>
              <a:t>Показ «вживую»</a:t>
            </a:r>
          </a:p>
          <a:p>
            <a:r>
              <a:rPr lang="ru-RU" b="1" dirty="0" smtClean="0">
                <a:solidFill>
                  <a:schemeClr val="accent5">
                    <a:lumMod val="50000"/>
                  </a:schemeClr>
                </a:solidFill>
              </a:rPr>
              <a:t>Использование видеозаписей концертов, спектаклей (фрагментов)</a:t>
            </a:r>
          </a:p>
          <a:p>
            <a:endParaRPr lang="ru-RU" b="1" dirty="0">
              <a:solidFill>
                <a:schemeClr val="accent5">
                  <a:lumMod val="50000"/>
                </a:schemeClr>
              </a:solidFill>
            </a:endParaRPr>
          </a:p>
        </p:txBody>
      </p:sp>
      <p:pic>
        <p:nvPicPr>
          <p:cNvPr id="6147" name="Picture 3" descr="C:\Users\РАДУГА\Desktop\SDC1807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87624" y="3856047"/>
            <a:ext cx="3816424" cy="28623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83512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83568" y="332656"/>
            <a:ext cx="7920880" cy="5878532"/>
          </a:xfrm>
          <a:prstGeom prst="rect">
            <a:avLst/>
          </a:prstGeom>
        </p:spPr>
        <p:txBody>
          <a:bodyPr wrap="square">
            <a:spAutoFit/>
          </a:bodyPr>
          <a:lstStyle/>
          <a:p>
            <a:r>
              <a:rPr lang="ru-RU" sz="3200" b="1" dirty="0" smtClean="0">
                <a:solidFill>
                  <a:srgbClr val="C00000"/>
                </a:solidFill>
                <a:latin typeface="Times New Roman" panose="02020603050405020304" pitchFamily="18" charset="0"/>
                <a:cs typeface="Times New Roman" panose="02020603050405020304" pitchFamily="18" charset="0"/>
              </a:rPr>
              <a:t>«</a:t>
            </a:r>
            <a:r>
              <a:rPr lang="ru-RU" sz="3200" b="1" i="1" dirty="0">
                <a:solidFill>
                  <a:srgbClr val="C00000"/>
                </a:solidFill>
                <a:latin typeface="Times New Roman" panose="02020603050405020304" pitchFamily="18" charset="0"/>
                <a:cs typeface="Times New Roman" panose="02020603050405020304" pitchFamily="18" charset="0"/>
              </a:rPr>
              <a:t>Главной задачей массового музыкального воспитания детей, является не столько обучение музыке само по себе, сколько воздействие на весь духовный мир детей, прежде всего на их нравственность. Обучить детей искусству очень трудно, и основная трудность здесь заключается в том, что по-настоящему научить ребят чему-нибудь в искусстве невозможно, если не увлечь их этим искусством эмоционально</a:t>
            </a:r>
            <a:r>
              <a:rPr lang="ru-RU" sz="3200" b="1" i="1" dirty="0" smtClean="0">
                <a:solidFill>
                  <a:srgbClr val="C00000"/>
                </a:solidFill>
                <a:latin typeface="Times New Roman" panose="02020603050405020304" pitchFamily="18" charset="0"/>
                <a:cs typeface="Times New Roman" panose="02020603050405020304" pitchFamily="18" charset="0"/>
              </a:rPr>
              <a:t>».</a:t>
            </a:r>
          </a:p>
          <a:p>
            <a:pPr algn="r"/>
            <a:r>
              <a:rPr lang="ru-RU" sz="2400" dirty="0">
                <a:latin typeface="Times New Roman" panose="02020603050405020304" pitchFamily="18" charset="0"/>
                <a:cs typeface="Times New Roman" panose="02020603050405020304" pitchFamily="18" charset="0"/>
              </a:rPr>
              <a:t>Д. Б. </a:t>
            </a:r>
            <a:r>
              <a:rPr lang="ru-RU" sz="2400" dirty="0" err="1" smtClean="0">
                <a:latin typeface="Times New Roman" panose="02020603050405020304" pitchFamily="18" charset="0"/>
                <a:cs typeface="Times New Roman" panose="02020603050405020304" pitchFamily="18" charset="0"/>
              </a:rPr>
              <a:t>Кабалевский</a:t>
            </a: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93093404"/>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82</TotalTime>
  <Words>275</Words>
  <Application>Microsoft Office PowerPoint</Application>
  <PresentationFormat>Экран (4:3)</PresentationFormat>
  <Paragraphs>51</Paragraphs>
  <Slides>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7</vt:i4>
      </vt:variant>
    </vt:vector>
  </HeadingPairs>
  <TitlesOfParts>
    <vt:vector size="8" baseType="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РАДУГА</dc:creator>
  <cp:lastModifiedBy>РАДУГА</cp:lastModifiedBy>
  <cp:revision>35</cp:revision>
  <dcterms:created xsi:type="dcterms:W3CDTF">2017-10-31T01:42:02Z</dcterms:created>
  <dcterms:modified xsi:type="dcterms:W3CDTF">2017-10-31T03:15:08Z</dcterms:modified>
</cp:coreProperties>
</file>